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1"/>
    </p:embeddedFont>
    <p:embeddedFont>
      <p:font typeface="Calibri" panose="020F0502020204030204" pitchFamily="34" charset="0"/>
      <p:regular r:id="rId22"/>
      <p:bold r:id="rId23"/>
      <p:italic r:id="rId24"/>
      <p:boldItalic r:id="rId25"/>
    </p:embeddedFont>
    <p:embeddedFont>
      <p:font typeface="Open Sans" panose="020B0606030504020204" pitchFamily="34" charset="0"/>
      <p:regular r:id="rId26"/>
      <p:bold r:id="rId27"/>
      <p:italic r:id="rId28"/>
      <p:boldItalic r:id="rId29"/>
    </p:embeddedFont>
    <p:embeddedFont>
      <p:font typeface="Open Sans Light" panose="020B0306030504020204" pitchFamily="34" charset="0"/>
      <p:regular r:id="rId30"/>
      <p:italic r:id="rId31"/>
    </p:embeddedFont>
    <p:embeddedFont>
      <p:font typeface="Open Sauce" panose="020B0604020202020204" charset="0"/>
      <p:regular r:id="rId32"/>
    </p:embeddedFont>
    <p:embeddedFont>
      <p:font typeface="Open Sauce Bold" panose="020B0604020202020204" charset="0"/>
      <p:regular r:id="rId33"/>
    </p:embeddedFont>
    <p:embeddedFont>
      <p:font typeface="Open Sauce Light" panose="020B0604020202020204" charset="0"/>
      <p:regular r:id="rId34"/>
    </p:embeddedFont>
    <p:embeddedFont>
      <p:font typeface="Telegraf"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50" d="100"/>
          <a:sy n="50" d="100"/>
        </p:scale>
        <p:origin x="24" y="-2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11.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svg"/><Relationship Id="rId7"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sv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5AB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2068175" y="-150910"/>
            <a:ext cx="10287000" cy="10287000"/>
          </a:xfrm>
          <a:prstGeom prst="rect">
            <a:avLst/>
          </a:prstGeom>
        </p:spPr>
      </p:pic>
      <p:sp>
        <p:nvSpPr>
          <p:cNvPr id="3" name="TextBox 3"/>
          <p:cNvSpPr txBox="1"/>
          <p:nvPr/>
        </p:nvSpPr>
        <p:spPr>
          <a:xfrm>
            <a:off x="1559402" y="2856755"/>
            <a:ext cx="13906450" cy="2266950"/>
          </a:xfrm>
          <a:prstGeom prst="rect">
            <a:avLst/>
          </a:prstGeom>
        </p:spPr>
        <p:txBody>
          <a:bodyPr lIns="0" tIns="0" rIns="0" bIns="0" rtlCol="0" anchor="t">
            <a:spAutoFit/>
          </a:bodyPr>
          <a:lstStyle/>
          <a:p>
            <a:pPr>
              <a:lnSpc>
                <a:spcPts val="8640"/>
              </a:lnSpc>
            </a:pPr>
            <a:r>
              <a:rPr lang="en-US" sz="7200">
                <a:solidFill>
                  <a:srgbClr val="FFFFFF"/>
                </a:solidFill>
                <a:latin typeface="Telegraf"/>
              </a:rPr>
              <a:t>Song Clustering </a:t>
            </a:r>
          </a:p>
          <a:p>
            <a:pPr>
              <a:lnSpc>
                <a:spcPts val="8640"/>
              </a:lnSpc>
            </a:pPr>
            <a:r>
              <a:rPr lang="en-US" sz="7200">
                <a:solidFill>
                  <a:srgbClr val="FFFFFF"/>
                </a:solidFill>
                <a:latin typeface="Telegraf"/>
              </a:rPr>
              <a:t>Using K-Means</a:t>
            </a:r>
          </a:p>
        </p:txBody>
      </p:sp>
      <p:sp>
        <p:nvSpPr>
          <p:cNvPr id="4" name="TextBox 4"/>
          <p:cNvSpPr txBox="1"/>
          <p:nvPr/>
        </p:nvSpPr>
        <p:spPr>
          <a:xfrm>
            <a:off x="1559402" y="5377211"/>
            <a:ext cx="4648522" cy="1387475"/>
          </a:xfrm>
          <a:prstGeom prst="rect">
            <a:avLst/>
          </a:prstGeom>
        </p:spPr>
        <p:txBody>
          <a:bodyPr lIns="0" tIns="0" rIns="0" bIns="0" rtlCol="0" anchor="t">
            <a:spAutoFit/>
          </a:bodyPr>
          <a:lstStyle/>
          <a:p>
            <a:pPr>
              <a:lnSpc>
                <a:spcPts val="5599"/>
              </a:lnSpc>
            </a:pPr>
            <a:r>
              <a:rPr lang="en-US" sz="4000">
                <a:solidFill>
                  <a:srgbClr val="FFFFFF"/>
                </a:solidFill>
                <a:latin typeface="Open Sans"/>
              </a:rPr>
              <a:t>Luthfi Raditya Meza</a:t>
            </a:r>
          </a:p>
          <a:p>
            <a:pPr>
              <a:lnSpc>
                <a:spcPts val="5600"/>
              </a:lnSpc>
            </a:pPr>
            <a:r>
              <a:rPr lang="en-US" sz="3999">
                <a:solidFill>
                  <a:srgbClr val="FFFFFF"/>
                </a:solidFill>
                <a:latin typeface="Open Sans"/>
              </a:rPr>
              <a:t>081911633055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V="1">
            <a:off x="16377785" y="-880308"/>
            <a:ext cx="2438400" cy="2438400"/>
          </a:xfrm>
          <a:prstGeom prst="rect">
            <a:avLst/>
          </a:prstGeom>
        </p:spPr>
      </p:pic>
      <p:pic>
        <p:nvPicPr>
          <p:cNvPr id="3" name="Picture 3"/>
          <p:cNvPicPr>
            <a:picLocks noChangeAspect="1"/>
          </p:cNvPicPr>
          <p:nvPr/>
        </p:nvPicPr>
        <p:blipFill>
          <a:blip r:embed="rId4"/>
          <a:srcRect/>
          <a:stretch>
            <a:fillRect/>
          </a:stretch>
        </p:blipFill>
        <p:spPr>
          <a:xfrm>
            <a:off x="3498869" y="2049204"/>
            <a:ext cx="6053699" cy="6548721"/>
          </a:xfrm>
          <a:prstGeom prst="rect">
            <a:avLst/>
          </a:prstGeom>
        </p:spPr>
      </p:pic>
      <p:pic>
        <p:nvPicPr>
          <p:cNvPr id="4" name="Picture 4"/>
          <p:cNvPicPr>
            <a:picLocks noChangeAspect="1"/>
          </p:cNvPicPr>
          <p:nvPr/>
        </p:nvPicPr>
        <p:blipFill>
          <a:blip r:embed="rId5"/>
          <a:srcRect/>
          <a:stretch>
            <a:fillRect/>
          </a:stretch>
        </p:blipFill>
        <p:spPr>
          <a:xfrm>
            <a:off x="11496744" y="2272805"/>
            <a:ext cx="3750424" cy="574139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165314">
            <a:off x="7447969" y="5884295"/>
            <a:ext cx="2780060" cy="1728692"/>
          </a:xfrm>
          <a:prstGeom prst="rect">
            <a:avLst/>
          </a:prstGeom>
        </p:spPr>
      </p:pic>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75748">
            <a:off x="4237404" y="7521750"/>
            <a:ext cx="1206206" cy="750041"/>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499565">
            <a:off x="12350087" y="3606240"/>
            <a:ext cx="5279998" cy="3283199"/>
          </a:xfrm>
          <a:prstGeom prst="rect">
            <a:avLst/>
          </a:prstGeom>
        </p:spPr>
      </p:pic>
      <p:pic>
        <p:nvPicPr>
          <p:cNvPr id="8" name="Picture 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273743" flipV="1">
            <a:off x="3207442" y="6830350"/>
            <a:ext cx="1148226" cy="997913"/>
          </a:xfrm>
          <a:prstGeom prst="rect">
            <a:avLst/>
          </a:prstGeom>
        </p:spPr>
      </p:pic>
      <p:pic>
        <p:nvPicPr>
          <p:cNvPr id="9" name="Picture 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649271">
            <a:off x="14202643" y="7889112"/>
            <a:ext cx="1025486" cy="891241"/>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0222481" flipH="1">
            <a:off x="8388370" y="8063204"/>
            <a:ext cx="734453" cy="638306"/>
          </a:xfrm>
          <a:prstGeom prst="rect">
            <a:avLst/>
          </a:prstGeom>
        </p:spPr>
      </p:pic>
      <p:pic>
        <p:nvPicPr>
          <p:cNvPr id="11" name="Picture 11"/>
          <p:cNvPicPr>
            <a:picLocks noChangeAspect="1"/>
          </p:cNvPicPr>
          <p:nvPr/>
        </p:nvPicPr>
        <p:blipFill>
          <a:blip r:embed="rId10"/>
          <a:srcRect t="4138" b="4138"/>
          <a:stretch>
            <a:fillRect/>
          </a:stretch>
        </p:blipFill>
        <p:spPr>
          <a:xfrm>
            <a:off x="1500442" y="2272805"/>
            <a:ext cx="1197157" cy="3461720"/>
          </a:xfrm>
          <a:prstGeom prst="rect">
            <a:avLst/>
          </a:prstGeom>
        </p:spPr>
      </p:pic>
      <p:sp>
        <p:nvSpPr>
          <p:cNvPr id="12" name="TextBox 12"/>
          <p:cNvSpPr txBox="1"/>
          <p:nvPr/>
        </p:nvSpPr>
        <p:spPr>
          <a:xfrm>
            <a:off x="1500442" y="923092"/>
            <a:ext cx="7726897"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df problem</a:t>
            </a:r>
          </a:p>
        </p:txBody>
      </p:sp>
      <p:sp>
        <p:nvSpPr>
          <p:cNvPr id="13" name="TextBox 13"/>
          <p:cNvSpPr txBox="1"/>
          <p:nvPr/>
        </p:nvSpPr>
        <p:spPr>
          <a:xfrm>
            <a:off x="12237231" y="8417906"/>
            <a:ext cx="2752855" cy="384492"/>
          </a:xfrm>
          <a:prstGeom prst="rect">
            <a:avLst/>
          </a:prstGeom>
        </p:spPr>
        <p:txBody>
          <a:bodyPr lIns="0" tIns="0" rIns="0" bIns="0" rtlCol="0" anchor="t">
            <a:spAutoFit/>
          </a:bodyPr>
          <a:lstStyle/>
          <a:p>
            <a:pPr marL="0" lvl="0" indent="0" algn="l">
              <a:lnSpc>
                <a:spcPts val="3219"/>
              </a:lnSpc>
              <a:spcBef>
                <a:spcPct val="0"/>
              </a:spcBef>
            </a:pPr>
            <a:r>
              <a:rPr lang="en-US" sz="2299">
                <a:solidFill>
                  <a:srgbClr val="272727"/>
                </a:solidFill>
                <a:latin typeface="Open Sauce Light"/>
              </a:rPr>
              <a:t>missing value</a:t>
            </a:r>
          </a:p>
        </p:txBody>
      </p:sp>
      <p:sp>
        <p:nvSpPr>
          <p:cNvPr id="14" name="TextBox 14"/>
          <p:cNvSpPr txBox="1"/>
          <p:nvPr/>
        </p:nvSpPr>
        <p:spPr>
          <a:xfrm>
            <a:off x="8176141" y="8883332"/>
            <a:ext cx="3320603" cy="1099185"/>
          </a:xfrm>
          <a:prstGeom prst="rect">
            <a:avLst/>
          </a:prstGeom>
        </p:spPr>
        <p:txBody>
          <a:bodyPr lIns="0" tIns="0" rIns="0" bIns="0" rtlCol="0" anchor="t">
            <a:spAutoFit/>
          </a:bodyPr>
          <a:lstStyle/>
          <a:p>
            <a:pPr marL="0" lvl="0" indent="0" algn="l">
              <a:lnSpc>
                <a:spcPts val="2240"/>
              </a:lnSpc>
              <a:spcBef>
                <a:spcPct val="0"/>
              </a:spcBef>
            </a:pPr>
            <a:r>
              <a:rPr lang="en-US" sz="1600">
                <a:solidFill>
                  <a:srgbClr val="272727"/>
                </a:solidFill>
                <a:latin typeface="Open Sauce Light"/>
              </a:rPr>
              <a:t>the data type is object so we can't procces it, we must convert it into numeric data type like float or integer</a:t>
            </a:r>
          </a:p>
        </p:txBody>
      </p:sp>
      <p:sp>
        <p:nvSpPr>
          <p:cNvPr id="15" name="TextBox 15"/>
          <p:cNvSpPr txBox="1"/>
          <p:nvPr/>
        </p:nvSpPr>
        <p:spPr>
          <a:xfrm>
            <a:off x="1420635" y="6045855"/>
            <a:ext cx="1927324" cy="1376997"/>
          </a:xfrm>
          <a:prstGeom prst="rect">
            <a:avLst/>
          </a:prstGeom>
        </p:spPr>
        <p:txBody>
          <a:bodyPr lIns="0" tIns="0" rIns="0" bIns="0" rtlCol="0" anchor="t">
            <a:spAutoFit/>
          </a:bodyPr>
          <a:lstStyle/>
          <a:p>
            <a:pPr marL="0" lvl="0" indent="0" algn="l">
              <a:lnSpc>
                <a:spcPts val="2240"/>
              </a:lnSpc>
              <a:spcBef>
                <a:spcPct val="0"/>
              </a:spcBef>
            </a:pPr>
            <a:r>
              <a:rPr lang="en-US" sz="1600">
                <a:solidFill>
                  <a:srgbClr val="272727"/>
                </a:solidFill>
                <a:latin typeface="Open Sauce Light"/>
              </a:rPr>
              <a:t>there are problem in  data, we must delete ";;;" so we can convert it into numeric data type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a:off x="16156957" y="8082314"/>
            <a:ext cx="2204686" cy="2204686"/>
          </a:xfrm>
          <a:prstGeom prst="rect">
            <a:avLst/>
          </a:prstGeom>
        </p:spPr>
      </p:pic>
      <p:pic>
        <p:nvPicPr>
          <p:cNvPr id="3" name="Picture 3"/>
          <p:cNvPicPr>
            <a:picLocks noChangeAspect="1"/>
          </p:cNvPicPr>
          <p:nvPr/>
        </p:nvPicPr>
        <p:blipFill>
          <a:blip r:embed="rId4"/>
          <a:srcRect l="58" t="16056"/>
          <a:stretch>
            <a:fillRect/>
          </a:stretch>
        </p:blipFill>
        <p:spPr>
          <a:xfrm>
            <a:off x="1684703" y="3370780"/>
            <a:ext cx="5535709" cy="759116"/>
          </a:xfrm>
          <a:prstGeom prst="rect">
            <a:avLst/>
          </a:prstGeom>
        </p:spPr>
      </p:pic>
      <p:pic>
        <p:nvPicPr>
          <p:cNvPr id="4" name="Picture 4"/>
          <p:cNvPicPr>
            <a:picLocks noChangeAspect="1"/>
          </p:cNvPicPr>
          <p:nvPr/>
        </p:nvPicPr>
        <p:blipFill>
          <a:blip r:embed="rId5"/>
          <a:srcRect/>
          <a:stretch>
            <a:fillRect/>
          </a:stretch>
        </p:blipFill>
        <p:spPr>
          <a:xfrm>
            <a:off x="1684703" y="5193554"/>
            <a:ext cx="9216159" cy="1376485"/>
          </a:xfrm>
          <a:prstGeom prst="rect">
            <a:avLst/>
          </a:prstGeom>
        </p:spPr>
      </p:pic>
      <p:pic>
        <p:nvPicPr>
          <p:cNvPr id="5" name="Picture 5"/>
          <p:cNvPicPr>
            <a:picLocks noChangeAspect="1"/>
          </p:cNvPicPr>
          <p:nvPr/>
        </p:nvPicPr>
        <p:blipFill>
          <a:blip r:embed="rId6"/>
          <a:srcRect/>
          <a:stretch>
            <a:fillRect/>
          </a:stretch>
        </p:blipFill>
        <p:spPr>
          <a:xfrm>
            <a:off x="1684703" y="7554871"/>
            <a:ext cx="8125162" cy="791412"/>
          </a:xfrm>
          <a:prstGeom prst="rect">
            <a:avLst/>
          </a:prstGeom>
        </p:spPr>
      </p:pic>
      <p:pic>
        <p:nvPicPr>
          <p:cNvPr id="6" name="Picture 6"/>
          <p:cNvPicPr>
            <a:picLocks noChangeAspect="1"/>
          </p:cNvPicPr>
          <p:nvPr/>
        </p:nvPicPr>
        <p:blipFill>
          <a:blip r:embed="rId7"/>
          <a:srcRect t="16981"/>
          <a:stretch>
            <a:fillRect/>
          </a:stretch>
        </p:blipFill>
        <p:spPr>
          <a:xfrm>
            <a:off x="1684703" y="8769486"/>
            <a:ext cx="5023922" cy="525541"/>
          </a:xfrm>
          <a:prstGeom prst="rect">
            <a:avLst/>
          </a:prstGeom>
        </p:spPr>
      </p:pic>
      <p:sp>
        <p:nvSpPr>
          <p:cNvPr id="7" name="TextBox 7"/>
          <p:cNvSpPr txBox="1"/>
          <p:nvPr/>
        </p:nvSpPr>
        <p:spPr>
          <a:xfrm>
            <a:off x="1513253" y="1028700"/>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df solution of the  problem</a:t>
            </a:r>
          </a:p>
        </p:txBody>
      </p:sp>
      <p:sp>
        <p:nvSpPr>
          <p:cNvPr id="8" name="TextBox 8"/>
          <p:cNvSpPr txBox="1"/>
          <p:nvPr/>
        </p:nvSpPr>
        <p:spPr>
          <a:xfrm>
            <a:off x="1102343" y="2528274"/>
            <a:ext cx="3878694" cy="481991"/>
          </a:xfrm>
          <a:prstGeom prst="rect">
            <a:avLst/>
          </a:prstGeom>
        </p:spPr>
        <p:txBody>
          <a:bodyPr lIns="0" tIns="0" rIns="0" bIns="0" rtlCol="0" anchor="t">
            <a:spAutoFit/>
          </a:bodyPr>
          <a:lstStyle/>
          <a:p>
            <a:pPr marL="356235" lvl="1">
              <a:lnSpc>
                <a:spcPts val="3960"/>
              </a:lnSpc>
            </a:pPr>
            <a:r>
              <a:rPr lang="en-US" sz="3300" dirty="0">
                <a:solidFill>
                  <a:srgbClr val="272727"/>
                </a:solidFill>
                <a:latin typeface="Open Sauce"/>
              </a:rPr>
              <a:t>1. Missing value</a:t>
            </a:r>
          </a:p>
        </p:txBody>
      </p:sp>
      <p:sp>
        <p:nvSpPr>
          <p:cNvPr id="9" name="TextBox 9"/>
          <p:cNvSpPr txBox="1"/>
          <p:nvPr/>
        </p:nvSpPr>
        <p:spPr>
          <a:xfrm>
            <a:off x="1513253" y="4481513"/>
            <a:ext cx="3878694" cy="509587"/>
          </a:xfrm>
          <a:prstGeom prst="rect">
            <a:avLst/>
          </a:prstGeom>
        </p:spPr>
        <p:txBody>
          <a:bodyPr lIns="0" tIns="0" rIns="0" bIns="0" rtlCol="0" anchor="t">
            <a:spAutoFit/>
          </a:bodyPr>
          <a:lstStyle/>
          <a:p>
            <a:pPr>
              <a:lnSpc>
                <a:spcPts val="3960"/>
              </a:lnSpc>
            </a:pPr>
            <a:r>
              <a:rPr lang="en-US" sz="3300">
                <a:solidFill>
                  <a:srgbClr val="272727"/>
                </a:solidFill>
                <a:latin typeface="Open Sauce"/>
              </a:rPr>
              <a:t>2. data format</a:t>
            </a:r>
          </a:p>
        </p:txBody>
      </p:sp>
      <p:sp>
        <p:nvSpPr>
          <p:cNvPr id="10" name="TextBox 10"/>
          <p:cNvSpPr txBox="1"/>
          <p:nvPr/>
        </p:nvSpPr>
        <p:spPr>
          <a:xfrm>
            <a:off x="1513253" y="6852441"/>
            <a:ext cx="3878694" cy="509587"/>
          </a:xfrm>
          <a:prstGeom prst="rect">
            <a:avLst/>
          </a:prstGeom>
        </p:spPr>
        <p:txBody>
          <a:bodyPr lIns="0" tIns="0" rIns="0" bIns="0" rtlCol="0" anchor="t">
            <a:spAutoFit/>
          </a:bodyPr>
          <a:lstStyle/>
          <a:p>
            <a:pPr>
              <a:lnSpc>
                <a:spcPts val="3960"/>
              </a:lnSpc>
            </a:pPr>
            <a:r>
              <a:rPr lang="en-US" sz="3300">
                <a:solidFill>
                  <a:srgbClr val="272727"/>
                </a:solidFill>
                <a:latin typeface="Open Sauce"/>
              </a:rPr>
              <a:t>3. data type</a:t>
            </a:r>
          </a:p>
        </p:txBody>
      </p:sp>
      <p:sp>
        <p:nvSpPr>
          <p:cNvPr id="11" name="TextBox 11"/>
          <p:cNvSpPr txBox="1"/>
          <p:nvPr/>
        </p:nvSpPr>
        <p:spPr>
          <a:xfrm>
            <a:off x="7622804" y="3388388"/>
            <a:ext cx="6187891" cy="685800"/>
          </a:xfrm>
          <a:prstGeom prst="rect">
            <a:avLst/>
          </a:prstGeom>
        </p:spPr>
        <p:txBody>
          <a:bodyPr lIns="0" tIns="0" rIns="0" bIns="0" rtlCol="0" anchor="t">
            <a:spAutoFit/>
          </a:bodyPr>
          <a:lstStyle/>
          <a:p>
            <a:pPr marL="0" lvl="0" indent="0" algn="l">
              <a:lnSpc>
                <a:spcPts val="2799"/>
              </a:lnSpc>
              <a:spcBef>
                <a:spcPct val="0"/>
              </a:spcBef>
            </a:pPr>
            <a:r>
              <a:rPr lang="en-US" sz="1999">
                <a:solidFill>
                  <a:srgbClr val="272727"/>
                </a:solidFill>
                <a:latin typeface="Open Sauce Light"/>
              </a:rPr>
              <a:t>in handling missing value, I use dropna() function to delete all row containing missing values.</a:t>
            </a:r>
          </a:p>
        </p:txBody>
      </p:sp>
      <p:sp>
        <p:nvSpPr>
          <p:cNvPr id="12" name="TextBox 12"/>
          <p:cNvSpPr txBox="1"/>
          <p:nvPr/>
        </p:nvSpPr>
        <p:spPr>
          <a:xfrm>
            <a:off x="11071409" y="5195997"/>
            <a:ext cx="6187891" cy="685800"/>
          </a:xfrm>
          <a:prstGeom prst="rect">
            <a:avLst/>
          </a:prstGeom>
        </p:spPr>
        <p:txBody>
          <a:bodyPr lIns="0" tIns="0" rIns="0" bIns="0" rtlCol="0" anchor="t">
            <a:spAutoFit/>
          </a:bodyPr>
          <a:lstStyle/>
          <a:p>
            <a:pPr marL="0" lvl="0" indent="0" algn="l">
              <a:lnSpc>
                <a:spcPts val="2799"/>
              </a:lnSpc>
              <a:spcBef>
                <a:spcPct val="0"/>
              </a:spcBef>
            </a:pPr>
            <a:r>
              <a:rPr lang="en-US" sz="1999">
                <a:solidFill>
                  <a:srgbClr val="272727"/>
                </a:solidFill>
                <a:latin typeface="Open Sauce Light"/>
              </a:rPr>
              <a:t>I use apply(lambda x:) function to replace all uncorrect data</a:t>
            </a:r>
          </a:p>
        </p:txBody>
      </p:sp>
      <p:sp>
        <p:nvSpPr>
          <p:cNvPr id="13" name="TextBox 13"/>
          <p:cNvSpPr txBox="1"/>
          <p:nvPr/>
        </p:nvSpPr>
        <p:spPr>
          <a:xfrm>
            <a:off x="10170279" y="7809708"/>
            <a:ext cx="6187891" cy="1035050"/>
          </a:xfrm>
          <a:prstGeom prst="rect">
            <a:avLst/>
          </a:prstGeom>
        </p:spPr>
        <p:txBody>
          <a:bodyPr lIns="0" tIns="0" rIns="0" bIns="0" rtlCol="0" anchor="t">
            <a:spAutoFit/>
          </a:bodyPr>
          <a:lstStyle/>
          <a:p>
            <a:pPr marL="0" lvl="0" indent="0" algn="l">
              <a:lnSpc>
                <a:spcPts val="2799"/>
              </a:lnSpc>
              <a:spcBef>
                <a:spcPct val="0"/>
              </a:spcBef>
            </a:pPr>
            <a:r>
              <a:rPr lang="en-US" sz="1999">
                <a:solidFill>
                  <a:srgbClr val="272727"/>
                </a:solidFill>
                <a:latin typeface="Open Sauce Light"/>
              </a:rPr>
              <a:t>in df there are categorical data,we should change it into numeric data using replace() function, so we can convert it into numeric type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0" y="0"/>
            <a:ext cx="2204686" cy="2204686"/>
          </a:xfrm>
          <a:prstGeom prst="rect">
            <a:avLst/>
          </a:prstGeom>
        </p:spPr>
      </p:pic>
      <p:pic>
        <p:nvPicPr>
          <p:cNvPr id="3" name="Picture 3"/>
          <p:cNvPicPr>
            <a:picLocks noChangeAspect="1"/>
          </p:cNvPicPr>
          <p:nvPr/>
        </p:nvPicPr>
        <p:blipFill>
          <a:blip r:embed="rId4"/>
          <a:srcRect/>
          <a:stretch>
            <a:fillRect/>
          </a:stretch>
        </p:blipFill>
        <p:spPr>
          <a:xfrm>
            <a:off x="6849083" y="5279192"/>
            <a:ext cx="4128401" cy="4504355"/>
          </a:xfrm>
          <a:prstGeom prst="rect">
            <a:avLst/>
          </a:prstGeom>
        </p:spPr>
      </p:pic>
      <p:pic>
        <p:nvPicPr>
          <p:cNvPr id="4" name="Picture 4"/>
          <p:cNvPicPr>
            <a:picLocks noChangeAspect="1"/>
          </p:cNvPicPr>
          <p:nvPr/>
        </p:nvPicPr>
        <p:blipFill>
          <a:blip r:embed="rId5"/>
          <a:srcRect/>
          <a:stretch>
            <a:fillRect/>
          </a:stretch>
        </p:blipFill>
        <p:spPr>
          <a:xfrm>
            <a:off x="2904324" y="1927091"/>
            <a:ext cx="6771387" cy="3216409"/>
          </a:xfrm>
          <a:prstGeom prst="rect">
            <a:avLst/>
          </a:prstGeom>
        </p:spPr>
      </p:pic>
      <p:pic>
        <p:nvPicPr>
          <p:cNvPr id="5" name="Picture 5"/>
          <p:cNvPicPr>
            <a:picLocks noChangeAspect="1"/>
          </p:cNvPicPr>
          <p:nvPr/>
        </p:nvPicPr>
        <p:blipFill>
          <a:blip r:embed="rId6"/>
          <a:srcRect l="354" r="354"/>
          <a:stretch>
            <a:fillRect/>
          </a:stretch>
        </p:blipFill>
        <p:spPr>
          <a:xfrm>
            <a:off x="9675711" y="1927091"/>
            <a:ext cx="5216577" cy="3216409"/>
          </a:xfrm>
          <a:prstGeom prst="rect">
            <a:avLst/>
          </a:prstGeom>
        </p:spPr>
      </p:pic>
      <p:sp>
        <p:nvSpPr>
          <p:cNvPr id="6" name="TextBox 6"/>
          <p:cNvSpPr txBox="1"/>
          <p:nvPr/>
        </p:nvSpPr>
        <p:spPr>
          <a:xfrm>
            <a:off x="2904324" y="1196103"/>
            <a:ext cx="6187891" cy="491490"/>
          </a:xfrm>
          <a:prstGeom prst="rect">
            <a:avLst/>
          </a:prstGeom>
        </p:spPr>
        <p:txBody>
          <a:bodyPr lIns="0" tIns="0" rIns="0" bIns="0" rtlCol="0" anchor="t">
            <a:spAutoFit/>
          </a:bodyPr>
          <a:lstStyle/>
          <a:p>
            <a:pPr marL="0" lvl="0" indent="0" algn="l">
              <a:lnSpc>
                <a:spcPts val="4059"/>
              </a:lnSpc>
              <a:spcBef>
                <a:spcPct val="0"/>
              </a:spcBef>
            </a:pPr>
            <a:r>
              <a:rPr lang="en-US" sz="2900">
                <a:solidFill>
                  <a:srgbClr val="272727"/>
                </a:solidFill>
                <a:latin typeface="Open Sauce Light"/>
              </a:rPr>
              <a:t>now this is what our df look.....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5AB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8803077" y="0"/>
            <a:ext cx="10287000" cy="10287000"/>
          </a:xfrm>
          <a:prstGeom prst="rect">
            <a:avLst/>
          </a:prstGeom>
        </p:spPr>
      </p:pic>
      <p:pic>
        <p:nvPicPr>
          <p:cNvPr id="3" name="Picture 3"/>
          <p:cNvPicPr>
            <a:picLocks noChangeAspect="1"/>
          </p:cNvPicPr>
          <p:nvPr/>
        </p:nvPicPr>
        <p:blipFill>
          <a:blip r:embed="rId4"/>
          <a:srcRect l="18977" t="6607" r="14073" b="19568"/>
          <a:stretch>
            <a:fillRect/>
          </a:stretch>
        </p:blipFill>
        <p:spPr>
          <a:xfrm>
            <a:off x="5961485" y="3918354"/>
            <a:ext cx="4550540" cy="1225146"/>
          </a:xfrm>
          <a:prstGeom prst="rect">
            <a:avLst/>
          </a:prstGeom>
        </p:spPr>
      </p:pic>
      <p:sp>
        <p:nvSpPr>
          <p:cNvPr id="4" name="TextBox 4"/>
          <p:cNvSpPr txBox="1"/>
          <p:nvPr/>
        </p:nvSpPr>
        <p:spPr>
          <a:xfrm>
            <a:off x="1808401" y="2797165"/>
            <a:ext cx="13205163" cy="10541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standardization is used because it relates to PCA(Principan Component Analysis)</a:t>
            </a:r>
          </a:p>
        </p:txBody>
      </p:sp>
      <p:sp>
        <p:nvSpPr>
          <p:cNvPr id="5" name="TextBox 5"/>
          <p:cNvSpPr txBox="1"/>
          <p:nvPr/>
        </p:nvSpPr>
        <p:spPr>
          <a:xfrm>
            <a:off x="1808401" y="5517450"/>
            <a:ext cx="13205163" cy="10541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This technique is to re-scale features value with the distribution value between 0 and 1 is useful for the optimization algorithms,</a:t>
            </a:r>
          </a:p>
        </p:txBody>
      </p:sp>
      <p:sp>
        <p:nvSpPr>
          <p:cNvPr id="6" name="TextBox 6"/>
          <p:cNvSpPr txBox="1"/>
          <p:nvPr/>
        </p:nvSpPr>
        <p:spPr>
          <a:xfrm>
            <a:off x="5671849" y="8133814"/>
            <a:ext cx="13205163" cy="522287"/>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I use StandarScaler from sklearn</a:t>
            </a:r>
          </a:p>
        </p:txBody>
      </p:sp>
      <p:pic>
        <p:nvPicPr>
          <p:cNvPr id="7" name="Picture 7"/>
          <p:cNvPicPr>
            <a:picLocks noChangeAspect="1"/>
          </p:cNvPicPr>
          <p:nvPr/>
        </p:nvPicPr>
        <p:blipFill>
          <a:blip r:embed="rId5"/>
          <a:srcRect/>
          <a:stretch>
            <a:fillRect/>
          </a:stretch>
        </p:blipFill>
        <p:spPr>
          <a:xfrm>
            <a:off x="5078459" y="6857412"/>
            <a:ext cx="7485608" cy="1110768"/>
          </a:xfrm>
          <a:prstGeom prst="rect">
            <a:avLst/>
          </a:prstGeom>
        </p:spPr>
      </p:pic>
      <p:sp>
        <p:nvSpPr>
          <p:cNvPr id="8" name="TextBox 8"/>
          <p:cNvSpPr txBox="1"/>
          <p:nvPr/>
        </p:nvSpPr>
        <p:spPr>
          <a:xfrm>
            <a:off x="1808401" y="1019175"/>
            <a:ext cx="7726897" cy="858837"/>
          </a:xfrm>
          <a:prstGeom prst="rect">
            <a:avLst/>
          </a:prstGeom>
        </p:spPr>
        <p:txBody>
          <a:bodyPr lIns="0" tIns="0" rIns="0" bIns="0" rtlCol="0" anchor="t">
            <a:spAutoFit/>
          </a:bodyPr>
          <a:lstStyle/>
          <a:p>
            <a:pPr marL="0" lvl="0" indent="0">
              <a:lnSpc>
                <a:spcPts val="6720"/>
              </a:lnSpc>
            </a:pPr>
            <a:r>
              <a:rPr lang="en-US" sz="5600">
                <a:solidFill>
                  <a:srgbClr val="272727"/>
                </a:solidFill>
                <a:latin typeface="Open Sauce Bold"/>
              </a:rPr>
              <a:t>Data Transformation</a:t>
            </a:r>
          </a:p>
        </p:txBody>
      </p:sp>
      <p:sp>
        <p:nvSpPr>
          <p:cNvPr id="9" name="TextBox 9"/>
          <p:cNvSpPr txBox="1"/>
          <p:nvPr/>
        </p:nvSpPr>
        <p:spPr>
          <a:xfrm>
            <a:off x="1808401" y="2034766"/>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standardization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279097" y="8278097"/>
            <a:ext cx="2008903" cy="2008903"/>
          </a:xfrm>
          <a:prstGeom prst="rect">
            <a:avLst/>
          </a:prstGeom>
        </p:spPr>
      </p:pic>
      <p:sp>
        <p:nvSpPr>
          <p:cNvPr id="3" name="TextBox 3"/>
          <p:cNvSpPr txBox="1"/>
          <p:nvPr/>
        </p:nvSpPr>
        <p:spPr>
          <a:xfrm>
            <a:off x="1883856" y="1998390"/>
            <a:ext cx="13205163" cy="2015490"/>
          </a:xfrm>
          <a:prstGeom prst="rect">
            <a:avLst/>
          </a:prstGeom>
        </p:spPr>
        <p:txBody>
          <a:bodyPr lIns="0" tIns="0" rIns="0" bIns="0" rtlCol="0" anchor="t">
            <a:spAutoFit/>
          </a:bodyPr>
          <a:lstStyle/>
          <a:p>
            <a:pPr marL="0" lvl="0" indent="0" algn="l">
              <a:lnSpc>
                <a:spcPts val="4059"/>
              </a:lnSpc>
              <a:spcBef>
                <a:spcPct val="0"/>
              </a:spcBef>
            </a:pPr>
            <a:r>
              <a:rPr lang="en-US" sz="2900">
                <a:solidFill>
                  <a:srgbClr val="272727"/>
                </a:solidFill>
                <a:latin typeface="Open Sauce Light"/>
              </a:rPr>
              <a:t>Principal Component Analysis, or PCA, is a dimensionality-reduction method that is often used to reduce the dimensionality of large data sets, by transforming a large set of variables into a smaller one that still contains most of the information in the large set.</a:t>
            </a:r>
          </a:p>
        </p:txBody>
      </p:sp>
      <p:pic>
        <p:nvPicPr>
          <p:cNvPr id="4" name="Picture 4"/>
          <p:cNvPicPr>
            <a:picLocks noChangeAspect="1"/>
          </p:cNvPicPr>
          <p:nvPr/>
        </p:nvPicPr>
        <p:blipFill>
          <a:blip r:embed="rId4"/>
          <a:srcRect/>
          <a:stretch>
            <a:fillRect/>
          </a:stretch>
        </p:blipFill>
        <p:spPr>
          <a:xfrm>
            <a:off x="6577309" y="5639595"/>
            <a:ext cx="5558058" cy="1706421"/>
          </a:xfrm>
          <a:prstGeom prst="rect">
            <a:avLst/>
          </a:prstGeom>
        </p:spPr>
      </p:pic>
      <p:sp>
        <p:nvSpPr>
          <p:cNvPr id="5" name="TextBox 5"/>
          <p:cNvSpPr txBox="1"/>
          <p:nvPr/>
        </p:nvSpPr>
        <p:spPr>
          <a:xfrm>
            <a:off x="1883856" y="4119416"/>
            <a:ext cx="13205163" cy="1194118"/>
          </a:xfrm>
          <a:prstGeom prst="rect">
            <a:avLst/>
          </a:prstGeom>
        </p:spPr>
        <p:txBody>
          <a:bodyPr lIns="0" tIns="0" rIns="0" bIns="0" rtlCol="0" anchor="t">
            <a:spAutoFit/>
          </a:bodyPr>
          <a:lstStyle/>
          <a:p>
            <a:pPr marL="0" lvl="0" indent="0" algn="l">
              <a:lnSpc>
                <a:spcPts val="3219"/>
              </a:lnSpc>
              <a:spcBef>
                <a:spcPct val="0"/>
              </a:spcBef>
            </a:pPr>
            <a:r>
              <a:rPr lang="en-US" sz="2299">
                <a:solidFill>
                  <a:srgbClr val="272727"/>
                </a:solidFill>
                <a:latin typeface="Open Sauce Light"/>
              </a:rPr>
              <a:t>in the previous slide we apply standardization to our data. why?  if there are large differences between the ranges of initial variables, those variables with larger ranges will dominate over those with small ranges </a:t>
            </a:r>
          </a:p>
        </p:txBody>
      </p:sp>
      <p:pic>
        <p:nvPicPr>
          <p:cNvPr id="6" name="Picture 6"/>
          <p:cNvPicPr>
            <a:picLocks noChangeAspect="1"/>
          </p:cNvPicPr>
          <p:nvPr/>
        </p:nvPicPr>
        <p:blipFill>
          <a:blip r:embed="rId5"/>
          <a:srcRect b="11976"/>
          <a:stretch>
            <a:fillRect/>
          </a:stretch>
        </p:blipFill>
        <p:spPr>
          <a:xfrm>
            <a:off x="5359061" y="7346016"/>
            <a:ext cx="7569878" cy="770123"/>
          </a:xfrm>
          <a:prstGeom prst="rect">
            <a:avLst/>
          </a:prstGeom>
        </p:spPr>
      </p:pic>
      <p:sp>
        <p:nvSpPr>
          <p:cNvPr id="7" name="TextBox 7"/>
          <p:cNvSpPr txBox="1"/>
          <p:nvPr/>
        </p:nvSpPr>
        <p:spPr>
          <a:xfrm>
            <a:off x="4466967" y="8517890"/>
            <a:ext cx="13205163" cy="740410"/>
          </a:xfrm>
          <a:prstGeom prst="rect">
            <a:avLst/>
          </a:prstGeom>
        </p:spPr>
        <p:txBody>
          <a:bodyPr lIns="0" tIns="0" rIns="0" bIns="0" rtlCol="0" anchor="t">
            <a:spAutoFit/>
          </a:bodyPr>
          <a:lstStyle/>
          <a:p>
            <a:pPr>
              <a:lnSpc>
                <a:spcPts val="2939"/>
              </a:lnSpc>
            </a:pPr>
            <a:r>
              <a:rPr lang="en-US" sz="2099">
                <a:solidFill>
                  <a:srgbClr val="272727"/>
                </a:solidFill>
                <a:latin typeface="Open Sauce Light"/>
              </a:rPr>
              <a:t>evr shows how much variance is explained by each of the fourteen features</a:t>
            </a:r>
          </a:p>
          <a:p>
            <a:pPr marL="0" lvl="0" indent="0" algn="l">
              <a:lnSpc>
                <a:spcPts val="2939"/>
              </a:lnSpc>
              <a:spcBef>
                <a:spcPct val="0"/>
              </a:spcBef>
            </a:pPr>
            <a:endParaRPr lang="en-US" sz="2099">
              <a:solidFill>
                <a:srgbClr val="272727"/>
              </a:solidFill>
              <a:latin typeface="Open Sauce Light"/>
            </a:endParaRPr>
          </a:p>
        </p:txBody>
      </p:sp>
      <p:sp>
        <p:nvSpPr>
          <p:cNvPr id="8" name="TextBox 8"/>
          <p:cNvSpPr txBox="1"/>
          <p:nvPr/>
        </p:nvSpPr>
        <p:spPr>
          <a:xfrm>
            <a:off x="1883856" y="1028700"/>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PCA</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6040100" y="8376785"/>
            <a:ext cx="2438400" cy="2438400"/>
          </a:xfrm>
          <a:prstGeom prst="rect">
            <a:avLst/>
          </a:prstGeom>
        </p:spPr>
      </p:pic>
      <p:pic>
        <p:nvPicPr>
          <p:cNvPr id="3" name="Picture 3"/>
          <p:cNvPicPr>
            <a:picLocks noChangeAspect="1"/>
          </p:cNvPicPr>
          <p:nvPr/>
        </p:nvPicPr>
        <p:blipFill>
          <a:blip r:embed="rId4"/>
          <a:srcRect/>
          <a:stretch>
            <a:fillRect/>
          </a:stretch>
        </p:blipFill>
        <p:spPr>
          <a:xfrm>
            <a:off x="11200668" y="1524490"/>
            <a:ext cx="3421598" cy="2489192"/>
          </a:xfrm>
          <a:prstGeom prst="rect">
            <a:avLst/>
          </a:prstGeom>
        </p:spPr>
      </p:pic>
      <p:pic>
        <p:nvPicPr>
          <p:cNvPr id="4" name="Picture 4"/>
          <p:cNvPicPr>
            <a:picLocks noChangeAspect="1"/>
          </p:cNvPicPr>
          <p:nvPr/>
        </p:nvPicPr>
        <p:blipFill>
          <a:blip r:embed="rId5"/>
          <a:srcRect/>
          <a:stretch>
            <a:fillRect/>
          </a:stretch>
        </p:blipFill>
        <p:spPr>
          <a:xfrm>
            <a:off x="1417103" y="2261131"/>
            <a:ext cx="7147146" cy="1015911"/>
          </a:xfrm>
          <a:prstGeom prst="rect">
            <a:avLst/>
          </a:prstGeom>
        </p:spPr>
      </p:pic>
      <p:pic>
        <p:nvPicPr>
          <p:cNvPr id="5" name="Picture 5"/>
          <p:cNvPicPr>
            <a:picLocks noChangeAspect="1"/>
          </p:cNvPicPr>
          <p:nvPr/>
        </p:nvPicPr>
        <p:blipFill>
          <a:blip r:embed="rId6"/>
          <a:srcRect/>
          <a:stretch>
            <a:fillRect/>
          </a:stretch>
        </p:blipFill>
        <p:spPr>
          <a:xfrm>
            <a:off x="6446123" y="6308024"/>
            <a:ext cx="5056148" cy="2723911"/>
          </a:xfrm>
          <a:prstGeom prst="rect">
            <a:avLst/>
          </a:prstGeom>
        </p:spPr>
      </p:pic>
      <p:sp>
        <p:nvSpPr>
          <p:cNvPr id="6" name="TextBox 6"/>
          <p:cNvSpPr txBox="1"/>
          <p:nvPr/>
        </p:nvSpPr>
        <p:spPr>
          <a:xfrm>
            <a:off x="1417103" y="1201693"/>
            <a:ext cx="13205163" cy="491490"/>
          </a:xfrm>
          <a:prstGeom prst="rect">
            <a:avLst/>
          </a:prstGeom>
        </p:spPr>
        <p:txBody>
          <a:bodyPr lIns="0" tIns="0" rIns="0" bIns="0" rtlCol="0" anchor="t">
            <a:spAutoFit/>
          </a:bodyPr>
          <a:lstStyle/>
          <a:p>
            <a:pPr marL="0" lvl="0" indent="0" algn="l">
              <a:lnSpc>
                <a:spcPts val="4059"/>
              </a:lnSpc>
              <a:spcBef>
                <a:spcPct val="0"/>
              </a:spcBef>
            </a:pPr>
            <a:r>
              <a:rPr lang="en-US" sz="2900">
                <a:solidFill>
                  <a:srgbClr val="272727"/>
                </a:solidFill>
                <a:latin typeface="Open Sauce Light"/>
              </a:rPr>
              <a:t>visualization of explained variance ratio</a:t>
            </a:r>
          </a:p>
        </p:txBody>
      </p:sp>
      <p:sp>
        <p:nvSpPr>
          <p:cNvPr id="7" name="TextBox 7"/>
          <p:cNvSpPr txBox="1"/>
          <p:nvPr/>
        </p:nvSpPr>
        <p:spPr>
          <a:xfrm>
            <a:off x="1582036" y="4873834"/>
            <a:ext cx="13205163" cy="999490"/>
          </a:xfrm>
          <a:prstGeom prst="rect">
            <a:avLst/>
          </a:prstGeom>
        </p:spPr>
        <p:txBody>
          <a:bodyPr lIns="0" tIns="0" rIns="0" bIns="0" rtlCol="0" anchor="t">
            <a:spAutoFit/>
          </a:bodyPr>
          <a:lstStyle/>
          <a:p>
            <a:pPr marL="0" lvl="0" indent="0" algn="l">
              <a:lnSpc>
                <a:spcPts val="4059"/>
              </a:lnSpc>
              <a:spcBef>
                <a:spcPct val="0"/>
              </a:spcBef>
            </a:pPr>
            <a:r>
              <a:rPr lang="en-US" sz="2900">
                <a:solidFill>
                  <a:srgbClr val="272727"/>
                </a:solidFill>
                <a:latin typeface="Open Sauce Light"/>
              </a:rPr>
              <a:t>to determine the n_component in PCA we use cumsum() of explained variance ratio.</a:t>
            </a:r>
          </a:p>
        </p:txBody>
      </p:sp>
      <p:pic>
        <p:nvPicPr>
          <p:cNvPr id="8" name="Picture 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2012238" flipV="1">
            <a:off x="8842072" y="2054364"/>
            <a:ext cx="1771367" cy="153947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197998" y="3567291"/>
            <a:ext cx="12294430" cy="1576209"/>
          </a:xfrm>
          <a:prstGeom prst="rect">
            <a:avLst/>
          </a:prstGeom>
        </p:spPr>
      </p:pic>
      <p:sp>
        <p:nvSpPr>
          <p:cNvPr id="4" name="TextBox 4"/>
          <p:cNvSpPr txBox="1"/>
          <p:nvPr/>
        </p:nvSpPr>
        <p:spPr>
          <a:xfrm>
            <a:off x="1028700" y="1905722"/>
            <a:ext cx="13205163" cy="1308100"/>
          </a:xfrm>
          <a:prstGeom prst="rect">
            <a:avLst/>
          </a:prstGeom>
        </p:spPr>
        <p:txBody>
          <a:bodyPr lIns="0" tIns="0" rIns="0" bIns="0" rtlCol="0" anchor="t">
            <a:spAutoFit/>
          </a:bodyPr>
          <a:lstStyle/>
          <a:p>
            <a:pPr marL="0" lvl="0" indent="0" algn="l">
              <a:lnSpc>
                <a:spcPts val="3499"/>
              </a:lnSpc>
              <a:spcBef>
                <a:spcPct val="0"/>
              </a:spcBef>
            </a:pPr>
            <a:r>
              <a:rPr lang="en-US" sz="2499">
                <a:solidFill>
                  <a:srgbClr val="272727"/>
                </a:solidFill>
                <a:latin typeface="Open Sauce Light"/>
              </a:rPr>
              <a:t>to determine the optimal number of clusters let's use elbow method with distortion( It is calculated as the average of the squared distances from the cluster centers of the respective clusters. Typically, the Euclidean distance metric is used.)</a:t>
            </a:r>
          </a:p>
        </p:txBody>
      </p:sp>
      <p:sp>
        <p:nvSpPr>
          <p:cNvPr id="5" name="TextBox 5"/>
          <p:cNvSpPr txBox="1"/>
          <p:nvPr/>
        </p:nvSpPr>
        <p:spPr>
          <a:xfrm>
            <a:off x="3197998" y="5452104"/>
            <a:ext cx="13205163" cy="419100"/>
          </a:xfrm>
          <a:prstGeom prst="rect">
            <a:avLst/>
          </a:prstGeom>
        </p:spPr>
        <p:txBody>
          <a:bodyPr lIns="0" tIns="0" rIns="0" bIns="0" rtlCol="0" anchor="t">
            <a:spAutoFit/>
          </a:bodyPr>
          <a:lstStyle/>
          <a:p>
            <a:pPr marL="0" lvl="0" indent="0" algn="l">
              <a:lnSpc>
                <a:spcPts val="3499"/>
              </a:lnSpc>
              <a:spcBef>
                <a:spcPct val="0"/>
              </a:spcBef>
            </a:pPr>
            <a:r>
              <a:rPr lang="en-US" sz="2499">
                <a:solidFill>
                  <a:srgbClr val="272727"/>
                </a:solidFill>
                <a:latin typeface="Open Sauce Light"/>
              </a:rPr>
              <a:t>output :</a:t>
            </a:r>
          </a:p>
        </p:txBody>
      </p:sp>
      <p:sp>
        <p:nvSpPr>
          <p:cNvPr id="6" name="TextBox 6"/>
          <p:cNvSpPr txBox="1"/>
          <p:nvPr/>
        </p:nvSpPr>
        <p:spPr>
          <a:xfrm>
            <a:off x="12573307" y="8328950"/>
            <a:ext cx="13205163" cy="859210"/>
          </a:xfrm>
          <a:prstGeom prst="rect">
            <a:avLst/>
          </a:prstGeom>
        </p:spPr>
        <p:txBody>
          <a:bodyPr lIns="0" tIns="0" rIns="0" bIns="0" rtlCol="0" anchor="t">
            <a:spAutoFit/>
          </a:bodyPr>
          <a:lstStyle/>
          <a:p>
            <a:pPr>
              <a:lnSpc>
                <a:spcPts val="3499"/>
              </a:lnSpc>
            </a:pPr>
            <a:r>
              <a:rPr lang="en-US" sz="2499" dirty="0">
                <a:solidFill>
                  <a:srgbClr val="272727"/>
                </a:solidFill>
                <a:latin typeface="Open Sauce Light"/>
              </a:rPr>
              <a:t>so the optimal number </a:t>
            </a:r>
          </a:p>
          <a:p>
            <a:pPr marL="0" lvl="0" indent="0" algn="l">
              <a:lnSpc>
                <a:spcPts val="3499"/>
              </a:lnSpc>
              <a:spcBef>
                <a:spcPct val="0"/>
              </a:spcBef>
            </a:pPr>
            <a:r>
              <a:rPr lang="en-US" sz="2499" dirty="0">
                <a:solidFill>
                  <a:srgbClr val="272727"/>
                </a:solidFill>
                <a:latin typeface="Open Sauce Light"/>
              </a:rPr>
              <a:t>of cluster K is 8 .....</a:t>
            </a:r>
          </a:p>
        </p:txBody>
      </p:sp>
      <p:sp>
        <p:nvSpPr>
          <p:cNvPr id="7" name="TextBox 7"/>
          <p:cNvSpPr txBox="1"/>
          <p:nvPr/>
        </p:nvSpPr>
        <p:spPr>
          <a:xfrm>
            <a:off x="1028700" y="1028700"/>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K-Means Clustering</a:t>
            </a:r>
          </a:p>
        </p:txBody>
      </p:sp>
      <p:pic>
        <p:nvPicPr>
          <p:cNvPr id="11" name="Picture 10">
            <a:extLst>
              <a:ext uri="{FF2B5EF4-FFF2-40B4-BE49-F238E27FC236}">
                <a16:creationId xmlns:a16="http://schemas.microsoft.com/office/drawing/2014/main" id="{1C429988-E6A5-4274-80D3-FCDECFCCA324}"/>
              </a:ext>
            </a:extLst>
          </p:cNvPr>
          <p:cNvPicPr>
            <a:picLocks noChangeAspect="1"/>
          </p:cNvPicPr>
          <p:nvPr/>
        </p:nvPicPr>
        <p:blipFill>
          <a:blip r:embed="rId3"/>
          <a:stretch>
            <a:fillRect/>
          </a:stretch>
        </p:blipFill>
        <p:spPr>
          <a:xfrm>
            <a:off x="6005234" y="5681722"/>
            <a:ext cx="6277532" cy="420999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00200" y="2490380"/>
            <a:ext cx="14180868" cy="2653120"/>
          </a:xfrm>
          <a:prstGeom prst="rect">
            <a:avLst/>
          </a:prstGeom>
        </p:spPr>
      </p:pic>
      <p:pic>
        <p:nvPicPr>
          <p:cNvPr id="3" name="Picture 3"/>
          <p:cNvPicPr>
            <a:picLocks noChangeAspect="1"/>
          </p:cNvPicPr>
          <p:nvPr/>
        </p:nvPicPr>
        <p:blipFill>
          <a:blip r:embed="rId3"/>
          <a:srcRect/>
          <a:stretch>
            <a:fillRect/>
          </a:stretch>
        </p:blipFill>
        <p:spPr>
          <a:xfrm>
            <a:off x="1028700" y="6411229"/>
            <a:ext cx="7691106" cy="1957359"/>
          </a:xfrm>
          <a:prstGeom prst="rect">
            <a:avLst/>
          </a:prstGeom>
        </p:spPr>
      </p:pic>
      <p:pic>
        <p:nvPicPr>
          <p:cNvPr id="4" name="Picture 4"/>
          <p:cNvPicPr>
            <a:picLocks noChangeAspect="1"/>
          </p:cNvPicPr>
          <p:nvPr/>
        </p:nvPicPr>
        <p:blipFill>
          <a:blip r:embed="rId4"/>
          <a:srcRect/>
          <a:stretch>
            <a:fillRect/>
          </a:stretch>
        </p:blipFill>
        <p:spPr>
          <a:xfrm>
            <a:off x="8719806" y="6411229"/>
            <a:ext cx="8081587" cy="1913000"/>
          </a:xfrm>
          <a:prstGeom prst="rect">
            <a:avLst/>
          </a:prstGeom>
        </p:spPr>
      </p:pic>
      <p:sp>
        <p:nvSpPr>
          <p:cNvPr id="5" name="TextBox 5"/>
          <p:cNvSpPr txBox="1"/>
          <p:nvPr/>
        </p:nvSpPr>
        <p:spPr>
          <a:xfrm>
            <a:off x="1629372" y="1028700"/>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Modelling</a:t>
            </a:r>
          </a:p>
        </p:txBody>
      </p:sp>
      <p:sp>
        <p:nvSpPr>
          <p:cNvPr id="6" name="TextBox 6"/>
          <p:cNvSpPr txBox="1"/>
          <p:nvPr/>
        </p:nvSpPr>
        <p:spPr>
          <a:xfrm>
            <a:off x="1629372" y="1878011"/>
            <a:ext cx="13205163" cy="419100"/>
          </a:xfrm>
          <a:prstGeom prst="rect">
            <a:avLst/>
          </a:prstGeom>
        </p:spPr>
        <p:txBody>
          <a:bodyPr lIns="0" tIns="0" rIns="0" bIns="0" rtlCol="0" anchor="t">
            <a:spAutoFit/>
          </a:bodyPr>
          <a:lstStyle/>
          <a:p>
            <a:pPr marL="0" lvl="0" indent="0" algn="l">
              <a:lnSpc>
                <a:spcPts val="3499"/>
              </a:lnSpc>
              <a:spcBef>
                <a:spcPct val="0"/>
              </a:spcBef>
            </a:pPr>
            <a:r>
              <a:rPr lang="en-US" sz="2499">
                <a:solidFill>
                  <a:srgbClr val="272727"/>
                </a:solidFill>
                <a:latin typeface="Open Sauce Light"/>
              </a:rPr>
              <a:t>let's use PCA components to modelling with K-Means</a:t>
            </a:r>
          </a:p>
        </p:txBody>
      </p:sp>
      <p:sp>
        <p:nvSpPr>
          <p:cNvPr id="7" name="TextBox 7"/>
          <p:cNvSpPr txBox="1"/>
          <p:nvPr/>
        </p:nvSpPr>
        <p:spPr>
          <a:xfrm>
            <a:off x="1028700" y="5709040"/>
            <a:ext cx="13205163" cy="419100"/>
          </a:xfrm>
          <a:prstGeom prst="rect">
            <a:avLst/>
          </a:prstGeom>
        </p:spPr>
        <p:txBody>
          <a:bodyPr lIns="0" tIns="0" rIns="0" bIns="0" rtlCol="0" anchor="t">
            <a:spAutoFit/>
          </a:bodyPr>
          <a:lstStyle/>
          <a:p>
            <a:pPr marL="0" lvl="0" indent="0" algn="l">
              <a:lnSpc>
                <a:spcPts val="3499"/>
              </a:lnSpc>
              <a:spcBef>
                <a:spcPct val="0"/>
              </a:spcBef>
            </a:pPr>
            <a:r>
              <a:rPr lang="en-US" sz="2499">
                <a:solidFill>
                  <a:srgbClr val="272727"/>
                </a:solidFill>
                <a:latin typeface="Open Sauce Light"/>
              </a:rPr>
              <a:t>output :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flipH="1" flipV="1">
            <a:off x="16659003" y="-190500"/>
            <a:ext cx="2438400" cy="2438400"/>
          </a:xfrm>
          <a:prstGeom prst="rect">
            <a:avLst/>
          </a:prstGeom>
        </p:spPr>
      </p:pic>
      <p:pic>
        <p:nvPicPr>
          <p:cNvPr id="3" name="Picture 3"/>
          <p:cNvPicPr>
            <a:picLocks noChangeAspect="1"/>
          </p:cNvPicPr>
          <p:nvPr/>
        </p:nvPicPr>
        <p:blipFill>
          <a:blip r:embed="rId4"/>
          <a:srcRect/>
          <a:stretch>
            <a:fillRect/>
          </a:stretch>
        </p:blipFill>
        <p:spPr>
          <a:xfrm>
            <a:off x="1629372" y="2544008"/>
            <a:ext cx="12389724" cy="2359461"/>
          </a:xfrm>
          <a:prstGeom prst="rect">
            <a:avLst/>
          </a:prstGeom>
        </p:spPr>
      </p:pic>
      <p:sp>
        <p:nvSpPr>
          <p:cNvPr id="5" name="TextBox 5"/>
          <p:cNvSpPr txBox="1"/>
          <p:nvPr/>
        </p:nvSpPr>
        <p:spPr>
          <a:xfrm>
            <a:off x="1629372" y="1028700"/>
            <a:ext cx="9386906" cy="635000"/>
          </a:xfrm>
          <a:prstGeom prst="rect">
            <a:avLst/>
          </a:prstGeom>
        </p:spPr>
        <p:txBody>
          <a:bodyPr lIns="0" tIns="0" rIns="0" bIns="0" rtlCol="0" anchor="t">
            <a:spAutoFit/>
          </a:bodyPr>
          <a:lstStyle/>
          <a:p>
            <a:pPr marL="0" lvl="0" indent="0">
              <a:lnSpc>
                <a:spcPts val="5040"/>
              </a:lnSpc>
            </a:pPr>
            <a:r>
              <a:rPr lang="en-US" sz="4200">
                <a:solidFill>
                  <a:srgbClr val="272727"/>
                </a:solidFill>
                <a:latin typeface="Open Sauce"/>
              </a:rPr>
              <a:t>Data Visualization</a:t>
            </a:r>
          </a:p>
        </p:txBody>
      </p:sp>
      <p:sp>
        <p:nvSpPr>
          <p:cNvPr id="6" name="TextBox 6"/>
          <p:cNvSpPr txBox="1"/>
          <p:nvPr/>
        </p:nvSpPr>
        <p:spPr>
          <a:xfrm>
            <a:off x="1629372" y="1878011"/>
            <a:ext cx="13205163" cy="419100"/>
          </a:xfrm>
          <a:prstGeom prst="rect">
            <a:avLst/>
          </a:prstGeom>
        </p:spPr>
        <p:txBody>
          <a:bodyPr lIns="0" tIns="0" rIns="0" bIns="0" rtlCol="0" anchor="t">
            <a:spAutoFit/>
          </a:bodyPr>
          <a:lstStyle/>
          <a:p>
            <a:pPr marL="0" lvl="0" indent="0" algn="l">
              <a:lnSpc>
                <a:spcPts val="3499"/>
              </a:lnSpc>
              <a:spcBef>
                <a:spcPct val="0"/>
              </a:spcBef>
            </a:pPr>
            <a:r>
              <a:rPr lang="en-US" sz="2499">
                <a:solidFill>
                  <a:srgbClr val="272727"/>
                </a:solidFill>
                <a:latin typeface="Open Sauce Light"/>
              </a:rPr>
              <a:t>Data visualization is the graphical representation of information and data</a:t>
            </a:r>
          </a:p>
        </p:txBody>
      </p:sp>
      <p:pic>
        <p:nvPicPr>
          <p:cNvPr id="8" name="Picture 7">
            <a:extLst>
              <a:ext uri="{FF2B5EF4-FFF2-40B4-BE49-F238E27FC236}">
                <a16:creationId xmlns:a16="http://schemas.microsoft.com/office/drawing/2014/main" id="{D6736EB3-986B-4B8D-BDC2-E1628C69B8B3}"/>
              </a:ext>
            </a:extLst>
          </p:cNvPr>
          <p:cNvPicPr>
            <a:picLocks noChangeAspect="1"/>
          </p:cNvPicPr>
          <p:nvPr/>
        </p:nvPicPr>
        <p:blipFill>
          <a:blip r:embed="rId5"/>
          <a:stretch>
            <a:fillRect/>
          </a:stretch>
        </p:blipFill>
        <p:spPr>
          <a:xfrm>
            <a:off x="5253654" y="5135880"/>
            <a:ext cx="5956598" cy="454751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46606" y="1472803"/>
            <a:ext cx="7341394" cy="7341394"/>
          </a:xfrm>
          <a:prstGeom prst="rect">
            <a:avLst/>
          </a:prstGeom>
        </p:spPr>
      </p:pic>
      <p:sp>
        <p:nvSpPr>
          <p:cNvPr id="3" name="TextBox 3"/>
          <p:cNvSpPr txBox="1"/>
          <p:nvPr/>
        </p:nvSpPr>
        <p:spPr>
          <a:xfrm>
            <a:off x="1169457" y="4409002"/>
            <a:ext cx="9777149" cy="1468997"/>
          </a:xfrm>
          <a:prstGeom prst="rect">
            <a:avLst/>
          </a:prstGeom>
        </p:spPr>
        <p:txBody>
          <a:bodyPr lIns="0" tIns="0" rIns="0" bIns="0" rtlCol="0" anchor="t">
            <a:spAutoFit/>
          </a:bodyPr>
          <a:lstStyle/>
          <a:p>
            <a:pPr marL="0" lvl="0" indent="0">
              <a:lnSpc>
                <a:spcPts val="11581"/>
              </a:lnSpc>
            </a:pPr>
            <a:r>
              <a:rPr lang="en-US" sz="9650">
                <a:solidFill>
                  <a:srgbClr val="272727"/>
                </a:solidFill>
                <a:latin typeface="Open Sauce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27387" y="1019175"/>
            <a:ext cx="9105851" cy="1223963"/>
          </a:xfrm>
          <a:prstGeom prst="rect">
            <a:avLst/>
          </a:prstGeom>
        </p:spPr>
        <p:txBody>
          <a:bodyPr lIns="0" tIns="0" rIns="0" bIns="0" rtlCol="0" anchor="t">
            <a:spAutoFit/>
          </a:bodyPr>
          <a:lstStyle/>
          <a:p>
            <a:pPr marL="0" lvl="0" indent="0">
              <a:lnSpc>
                <a:spcPts val="9600"/>
              </a:lnSpc>
            </a:pPr>
            <a:r>
              <a:rPr lang="en-US" sz="8000">
                <a:solidFill>
                  <a:srgbClr val="272727"/>
                </a:solidFill>
                <a:latin typeface="Open Sauce"/>
              </a:rPr>
              <a:t>what is K-Means ?</a:t>
            </a:r>
          </a:p>
        </p:txBody>
      </p:sp>
      <p:sp>
        <p:nvSpPr>
          <p:cNvPr id="3" name="TextBox 3"/>
          <p:cNvSpPr txBox="1"/>
          <p:nvPr/>
        </p:nvSpPr>
        <p:spPr>
          <a:xfrm>
            <a:off x="1427387" y="2572061"/>
            <a:ext cx="14318344" cy="4548505"/>
          </a:xfrm>
          <a:prstGeom prst="rect">
            <a:avLst/>
          </a:prstGeom>
        </p:spPr>
        <p:txBody>
          <a:bodyPr lIns="0" tIns="0" rIns="0" bIns="0" rtlCol="0" anchor="t">
            <a:spAutoFit/>
          </a:bodyPr>
          <a:lstStyle/>
          <a:p>
            <a:pPr marL="0" lvl="0" indent="0" algn="l">
              <a:lnSpc>
                <a:spcPts val="6020"/>
              </a:lnSpc>
              <a:spcBef>
                <a:spcPct val="0"/>
              </a:spcBef>
            </a:pPr>
            <a:r>
              <a:rPr lang="en-US" sz="4300">
                <a:solidFill>
                  <a:srgbClr val="272727"/>
                </a:solidFill>
                <a:latin typeface="Open Sauce Light"/>
              </a:rPr>
              <a:t>K-Means is an unsupervised learning algorithm (meaning there are no target labels) that allows you to identify similar groups or clusters of data points within your data. The group based on their distance to the centroid (centroids being defined as the means of the K-clusters).</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028700" y="8051738"/>
            <a:ext cx="2235262" cy="223526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893849" y="2769610"/>
            <a:ext cx="14500302" cy="6034609"/>
          </a:xfrm>
          <a:prstGeom prst="rect">
            <a:avLst/>
          </a:prstGeom>
        </p:spPr>
      </p:pic>
      <p:sp>
        <p:nvSpPr>
          <p:cNvPr id="3" name="TextBox 3"/>
          <p:cNvSpPr txBox="1"/>
          <p:nvPr/>
        </p:nvSpPr>
        <p:spPr>
          <a:xfrm>
            <a:off x="6345845" y="548640"/>
            <a:ext cx="5596310" cy="874395"/>
          </a:xfrm>
          <a:prstGeom prst="rect">
            <a:avLst/>
          </a:prstGeom>
        </p:spPr>
        <p:txBody>
          <a:bodyPr lIns="0" tIns="0" rIns="0" bIns="0" rtlCol="0" anchor="t">
            <a:spAutoFit/>
          </a:bodyPr>
          <a:lstStyle/>
          <a:p>
            <a:pPr algn="ctr">
              <a:lnSpc>
                <a:spcPts val="7280"/>
              </a:lnSpc>
            </a:pPr>
            <a:r>
              <a:rPr lang="en-US" sz="5200">
                <a:solidFill>
                  <a:srgbClr val="000000"/>
                </a:solidFill>
                <a:latin typeface="Open Sauce"/>
              </a:rPr>
              <a:t>K-Means process</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6052738" y="-88931"/>
            <a:ext cx="2235262" cy="223526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5AB4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V="1">
            <a:off x="15524083" y="-28575"/>
            <a:ext cx="2763917" cy="2763917"/>
          </a:xfrm>
          <a:prstGeom prst="rect">
            <a:avLst/>
          </a:prstGeom>
        </p:spPr>
      </p:pic>
      <p:sp>
        <p:nvSpPr>
          <p:cNvPr id="3" name="TextBox 3"/>
          <p:cNvSpPr txBox="1"/>
          <p:nvPr/>
        </p:nvSpPr>
        <p:spPr>
          <a:xfrm>
            <a:off x="1594809" y="586740"/>
            <a:ext cx="6669950" cy="883920"/>
          </a:xfrm>
          <a:prstGeom prst="rect">
            <a:avLst/>
          </a:prstGeom>
        </p:spPr>
        <p:txBody>
          <a:bodyPr lIns="0" tIns="0" rIns="0" bIns="0" rtlCol="0" anchor="t">
            <a:spAutoFit/>
          </a:bodyPr>
          <a:lstStyle/>
          <a:p>
            <a:pPr algn="ctr">
              <a:lnSpc>
                <a:spcPts val="7280"/>
              </a:lnSpc>
            </a:pPr>
            <a:r>
              <a:rPr lang="en-US" sz="5200">
                <a:solidFill>
                  <a:srgbClr val="FFFFFF"/>
                </a:solidFill>
                <a:latin typeface="Open Sans"/>
              </a:rPr>
              <a:t>Dataset description : </a:t>
            </a:r>
          </a:p>
        </p:txBody>
      </p:sp>
      <p:sp>
        <p:nvSpPr>
          <p:cNvPr id="4" name="TextBox 4"/>
          <p:cNvSpPr txBox="1"/>
          <p:nvPr/>
        </p:nvSpPr>
        <p:spPr>
          <a:xfrm>
            <a:off x="1737684" y="1985840"/>
            <a:ext cx="11701487" cy="7102856"/>
          </a:xfrm>
          <a:prstGeom prst="rect">
            <a:avLst/>
          </a:prstGeom>
        </p:spPr>
        <p:txBody>
          <a:bodyPr lIns="0" tIns="0" rIns="0" bIns="0" rtlCol="0" anchor="t">
            <a:spAutoFit/>
          </a:bodyPr>
          <a:lstStyle/>
          <a:p>
            <a:pPr>
              <a:lnSpc>
                <a:spcPts val="4732"/>
              </a:lnSpc>
            </a:pPr>
            <a:r>
              <a:rPr lang="en-US" sz="2800">
                <a:solidFill>
                  <a:srgbClr val="FFFFFF"/>
                </a:solidFill>
                <a:latin typeface="Open Sans Light"/>
              </a:rPr>
              <a:t>SpotifyFeatures.csv</a:t>
            </a:r>
          </a:p>
          <a:p>
            <a:pPr>
              <a:lnSpc>
                <a:spcPts val="4732"/>
              </a:lnSpc>
            </a:pPr>
            <a:r>
              <a:rPr lang="en-US" sz="2800">
                <a:solidFill>
                  <a:srgbClr val="FFFFFF"/>
                </a:solidFill>
                <a:latin typeface="Arimo"/>
              </a:rPr>
              <a:t>genre:the genre of the track</a:t>
            </a:r>
          </a:p>
          <a:p>
            <a:pPr>
              <a:lnSpc>
                <a:spcPts val="4732"/>
              </a:lnSpc>
            </a:pPr>
            <a:r>
              <a:rPr lang="en-US" sz="2800">
                <a:solidFill>
                  <a:srgbClr val="FFFFFF"/>
                </a:solidFill>
                <a:latin typeface="Arimo"/>
              </a:rPr>
              <a:t>artists_name:The list of artists cre</a:t>
            </a:r>
            <a:r>
              <a:rPr lang="en-US" sz="2800">
                <a:solidFill>
                  <a:srgbClr val="FFFFFF"/>
                </a:solidFill>
                <a:latin typeface="Open Sans Light"/>
              </a:rPr>
              <a:t>dited for      production of the track</a:t>
            </a:r>
          </a:p>
          <a:p>
            <a:pPr>
              <a:lnSpc>
                <a:spcPts val="4732"/>
              </a:lnSpc>
            </a:pPr>
            <a:r>
              <a:rPr lang="en-US" sz="2800">
                <a:solidFill>
                  <a:srgbClr val="FFFFFF"/>
                </a:solidFill>
                <a:latin typeface="Open Sans Light"/>
              </a:rPr>
              <a:t>popularity: the popularity rate of the track</a:t>
            </a:r>
          </a:p>
          <a:p>
            <a:pPr>
              <a:lnSpc>
                <a:spcPts val="4732"/>
              </a:lnSpc>
            </a:pPr>
            <a:r>
              <a:rPr lang="en-US" sz="2800">
                <a:solidFill>
                  <a:srgbClr val="FFFFFF"/>
                </a:solidFill>
                <a:latin typeface="Open Sans Light"/>
              </a:rPr>
              <a:t>danceability:The relative measurement of the track being danceable</a:t>
            </a:r>
          </a:p>
          <a:p>
            <a:pPr>
              <a:lnSpc>
                <a:spcPts val="4732"/>
              </a:lnSpc>
            </a:pPr>
            <a:r>
              <a:rPr lang="en-US" sz="2800">
                <a:solidFill>
                  <a:srgbClr val="FFFFFF"/>
                </a:solidFill>
                <a:latin typeface="Open Sans Light"/>
              </a:rPr>
              <a:t>energy: The energy of a song - the higher the value, the more energtic</a:t>
            </a:r>
          </a:p>
          <a:p>
            <a:pPr>
              <a:lnSpc>
                <a:spcPts val="4732"/>
              </a:lnSpc>
            </a:pPr>
            <a:r>
              <a:rPr lang="en-US" sz="2800">
                <a:solidFill>
                  <a:srgbClr val="FFFFFF"/>
                </a:solidFill>
                <a:latin typeface="Open Sans Light"/>
              </a:rPr>
              <a:t>liveness: The higher the value, the more likely the song is a live recording.</a:t>
            </a:r>
          </a:p>
          <a:p>
            <a:pPr>
              <a:lnSpc>
                <a:spcPts val="4732"/>
              </a:lnSpc>
            </a:pPr>
            <a:r>
              <a:rPr lang="en-US" sz="2800">
                <a:solidFill>
                  <a:srgbClr val="FFFFFF"/>
                </a:solidFill>
                <a:latin typeface="Open Sans Light"/>
              </a:rPr>
              <a:t>valence : The higher the value, the more positive mood for the song.</a:t>
            </a:r>
          </a:p>
          <a:p>
            <a:pPr>
              <a:lnSpc>
                <a:spcPts val="4732"/>
              </a:lnSpc>
            </a:pPr>
            <a:r>
              <a:rPr lang="en-US" sz="2800">
                <a:solidFill>
                  <a:srgbClr val="FFFFFF"/>
                </a:solidFill>
                <a:latin typeface="Open Sans Light"/>
              </a:rPr>
              <a:t>loudness :  the louder the song</a:t>
            </a:r>
          </a:p>
          <a:p>
            <a:pPr>
              <a:lnSpc>
                <a:spcPts val="4732"/>
              </a:lnSpc>
            </a:pPr>
            <a:r>
              <a:rPr lang="en-US" sz="2800">
                <a:solidFill>
                  <a:srgbClr val="FFFFFF"/>
                </a:solidFill>
                <a:latin typeface="Open Sans Light"/>
              </a:rPr>
              <a:t>liveness : The higher the value, the more likely the song is a live recording.</a:t>
            </a:r>
          </a:p>
          <a:p>
            <a:pPr>
              <a:lnSpc>
                <a:spcPts val="4732"/>
              </a:lnSpc>
            </a:pPr>
            <a:r>
              <a:rPr lang="en-US" sz="2800">
                <a:solidFill>
                  <a:srgbClr val="FFFFFF"/>
                </a:solidFill>
                <a:latin typeface="Open Sans Light"/>
              </a:rPr>
              <a:t>instrumentalness: The relative ratio of the track being instrumental</a:t>
            </a:r>
          </a:p>
          <a:p>
            <a:pPr>
              <a:lnSpc>
                <a:spcPts val="4732"/>
              </a:lnSpc>
            </a:pPr>
            <a:r>
              <a:rPr lang="en-US" sz="2800">
                <a:solidFill>
                  <a:srgbClr val="FFFFFF"/>
                </a:solidFill>
                <a:latin typeface="Open Sans Light"/>
              </a:rPr>
              <a:t>tempo : is the speed or pace of a given piece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2601847"/>
            <a:ext cx="8868716" cy="3992661"/>
          </a:xfrm>
          <a:prstGeom prst="rect">
            <a:avLst/>
          </a:prstGeom>
        </p:spPr>
      </p:pic>
      <p:pic>
        <p:nvPicPr>
          <p:cNvPr id="3" name="Picture 3"/>
          <p:cNvPicPr>
            <a:picLocks noChangeAspect="1"/>
          </p:cNvPicPr>
          <p:nvPr/>
        </p:nvPicPr>
        <p:blipFill>
          <a:blip r:embed="rId3"/>
          <a:srcRect/>
          <a:stretch>
            <a:fillRect/>
          </a:stretch>
        </p:blipFill>
        <p:spPr>
          <a:xfrm>
            <a:off x="9897416" y="2556078"/>
            <a:ext cx="7546891" cy="4084200"/>
          </a:xfrm>
          <a:prstGeom prst="rect">
            <a:avLst/>
          </a:prstGeom>
        </p:spPr>
      </p:pic>
      <p:sp>
        <p:nvSpPr>
          <p:cNvPr id="4" name="TextBox 4"/>
          <p:cNvSpPr txBox="1"/>
          <p:nvPr/>
        </p:nvSpPr>
        <p:spPr>
          <a:xfrm>
            <a:off x="6875487" y="942975"/>
            <a:ext cx="4537025" cy="874395"/>
          </a:xfrm>
          <a:prstGeom prst="rect">
            <a:avLst/>
          </a:prstGeom>
        </p:spPr>
        <p:txBody>
          <a:bodyPr lIns="0" tIns="0" rIns="0" bIns="0" rtlCol="0" anchor="t">
            <a:spAutoFit/>
          </a:bodyPr>
          <a:lstStyle/>
          <a:p>
            <a:pPr algn="ctr">
              <a:lnSpc>
                <a:spcPts val="7280"/>
              </a:lnSpc>
            </a:pPr>
            <a:r>
              <a:rPr lang="en-US" sz="5200">
                <a:solidFill>
                  <a:srgbClr val="000000"/>
                </a:solidFill>
                <a:latin typeface="Open Sauce"/>
              </a:rPr>
              <a:t>Data overview</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0946606" y="1472803"/>
            <a:ext cx="7341394" cy="7341394"/>
          </a:xfrm>
          <a:prstGeom prst="rect">
            <a:avLst/>
          </a:prstGeom>
        </p:spPr>
      </p:pic>
      <p:sp>
        <p:nvSpPr>
          <p:cNvPr id="3" name="TextBox 3"/>
          <p:cNvSpPr txBox="1"/>
          <p:nvPr/>
        </p:nvSpPr>
        <p:spPr>
          <a:xfrm>
            <a:off x="1169457" y="3674503"/>
            <a:ext cx="9777149" cy="2937994"/>
          </a:xfrm>
          <a:prstGeom prst="rect">
            <a:avLst/>
          </a:prstGeom>
        </p:spPr>
        <p:txBody>
          <a:bodyPr lIns="0" tIns="0" rIns="0" bIns="0" rtlCol="0" anchor="t">
            <a:spAutoFit/>
          </a:bodyPr>
          <a:lstStyle/>
          <a:p>
            <a:pPr marL="0" lvl="0" indent="0">
              <a:lnSpc>
                <a:spcPts val="11581"/>
              </a:lnSpc>
            </a:pPr>
            <a:r>
              <a:rPr lang="en-US" sz="9650">
                <a:solidFill>
                  <a:srgbClr val="272727"/>
                </a:solidFill>
                <a:latin typeface="Open Sauce Bold"/>
              </a:rPr>
              <a:t>Data Preprocessing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14646871" y="7848600"/>
            <a:ext cx="2438400" cy="2438400"/>
          </a:xfrm>
          <a:prstGeom prst="rect">
            <a:avLst/>
          </a:prstGeom>
        </p:spPr>
      </p:pic>
      <p:sp>
        <p:nvSpPr>
          <p:cNvPr id="4" name="TextBox 4"/>
          <p:cNvSpPr txBox="1"/>
          <p:nvPr/>
        </p:nvSpPr>
        <p:spPr>
          <a:xfrm>
            <a:off x="1179610" y="1274495"/>
            <a:ext cx="7726897" cy="858837"/>
          </a:xfrm>
          <a:prstGeom prst="rect">
            <a:avLst/>
          </a:prstGeom>
        </p:spPr>
        <p:txBody>
          <a:bodyPr lIns="0" tIns="0" rIns="0" bIns="0" rtlCol="0" anchor="t">
            <a:spAutoFit/>
          </a:bodyPr>
          <a:lstStyle/>
          <a:p>
            <a:pPr marL="0" lvl="0" indent="0">
              <a:lnSpc>
                <a:spcPts val="6720"/>
              </a:lnSpc>
            </a:pPr>
            <a:r>
              <a:rPr lang="en-US" sz="5600">
                <a:solidFill>
                  <a:srgbClr val="272727"/>
                </a:solidFill>
                <a:latin typeface="Open Sauce"/>
              </a:rPr>
              <a:t>import library</a:t>
            </a:r>
          </a:p>
        </p:txBody>
      </p:sp>
      <p:sp>
        <p:nvSpPr>
          <p:cNvPr id="5" name="TextBox 5"/>
          <p:cNvSpPr txBox="1"/>
          <p:nvPr/>
        </p:nvSpPr>
        <p:spPr>
          <a:xfrm>
            <a:off x="8544170" y="2495719"/>
            <a:ext cx="8388977" cy="3639651"/>
          </a:xfrm>
          <a:prstGeom prst="rect">
            <a:avLst/>
          </a:prstGeom>
        </p:spPr>
        <p:txBody>
          <a:bodyPr lIns="0" tIns="0" rIns="0" bIns="0" rtlCol="0" anchor="t">
            <a:spAutoFit/>
          </a:bodyPr>
          <a:lstStyle/>
          <a:p>
            <a:pPr>
              <a:lnSpc>
                <a:spcPts val="4759"/>
              </a:lnSpc>
            </a:pPr>
            <a:r>
              <a:rPr lang="en-US" sz="3400" dirty="0">
                <a:solidFill>
                  <a:srgbClr val="000000"/>
                </a:solidFill>
                <a:latin typeface="Open Sauce Light"/>
              </a:rPr>
              <a:t>for </a:t>
            </a:r>
            <a:r>
              <a:rPr lang="en-US" sz="3400" dirty="0" err="1">
                <a:solidFill>
                  <a:srgbClr val="000000"/>
                </a:solidFill>
                <a:latin typeface="Open Sauce Light"/>
              </a:rPr>
              <a:t>anlalyzing</a:t>
            </a:r>
            <a:r>
              <a:rPr lang="en-US" sz="3400" dirty="0">
                <a:solidFill>
                  <a:srgbClr val="000000"/>
                </a:solidFill>
                <a:latin typeface="Open Sauce Light"/>
              </a:rPr>
              <a:t> data we use pandas and </a:t>
            </a:r>
            <a:r>
              <a:rPr lang="en-US" sz="3400" dirty="0" err="1">
                <a:solidFill>
                  <a:srgbClr val="000000"/>
                </a:solidFill>
                <a:latin typeface="Open Sauce Light"/>
              </a:rPr>
              <a:t>numpy</a:t>
            </a:r>
            <a:r>
              <a:rPr lang="en-US" sz="3400" dirty="0">
                <a:solidFill>
                  <a:srgbClr val="000000"/>
                </a:solidFill>
                <a:latin typeface="Open Sauce Light"/>
              </a:rPr>
              <a:t> library,</a:t>
            </a:r>
          </a:p>
          <a:p>
            <a:pPr>
              <a:lnSpc>
                <a:spcPts val="4759"/>
              </a:lnSpc>
            </a:pPr>
            <a:r>
              <a:rPr lang="en-US" sz="3399" dirty="0">
                <a:solidFill>
                  <a:srgbClr val="000000"/>
                </a:solidFill>
                <a:latin typeface="Open Sauce Light"/>
              </a:rPr>
              <a:t>visualizing data we use matplotlib and seaborn,</a:t>
            </a:r>
          </a:p>
          <a:p>
            <a:pPr>
              <a:lnSpc>
                <a:spcPts val="4759"/>
              </a:lnSpc>
            </a:pPr>
            <a:r>
              <a:rPr lang="en-US" sz="3399" dirty="0">
                <a:solidFill>
                  <a:srgbClr val="000000"/>
                </a:solidFill>
                <a:latin typeface="Open Sauce Light"/>
              </a:rPr>
              <a:t>for machine learning mostly we use </a:t>
            </a:r>
            <a:r>
              <a:rPr lang="en-US" sz="3399" dirty="0" err="1">
                <a:solidFill>
                  <a:srgbClr val="000000"/>
                </a:solidFill>
                <a:latin typeface="Open Sauce Light"/>
              </a:rPr>
              <a:t>sklearn</a:t>
            </a:r>
            <a:r>
              <a:rPr lang="en-US" sz="3399" dirty="0">
                <a:solidFill>
                  <a:srgbClr val="000000"/>
                </a:solidFill>
                <a:latin typeface="Open Sauce Light"/>
              </a:rPr>
              <a:t>.</a:t>
            </a:r>
          </a:p>
        </p:txBody>
      </p:sp>
      <p:pic>
        <p:nvPicPr>
          <p:cNvPr id="7" name="Picture 6">
            <a:extLst>
              <a:ext uri="{FF2B5EF4-FFF2-40B4-BE49-F238E27FC236}">
                <a16:creationId xmlns:a16="http://schemas.microsoft.com/office/drawing/2014/main" id="{ADB12FFD-E7A5-4E64-A74D-F29392AF3F47}"/>
              </a:ext>
            </a:extLst>
          </p:cNvPr>
          <p:cNvPicPr>
            <a:picLocks noChangeAspect="1"/>
          </p:cNvPicPr>
          <p:nvPr/>
        </p:nvPicPr>
        <p:blipFill>
          <a:blip r:embed="rId4"/>
          <a:stretch>
            <a:fillRect/>
          </a:stretch>
        </p:blipFill>
        <p:spPr>
          <a:xfrm>
            <a:off x="1354853" y="2508419"/>
            <a:ext cx="6516009" cy="449642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B3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6083314" y="570244"/>
            <a:ext cx="2204686" cy="2204686"/>
          </a:xfrm>
          <a:prstGeom prst="rect">
            <a:avLst/>
          </a:prstGeom>
        </p:spPr>
      </p:pic>
      <p:pic>
        <p:nvPicPr>
          <p:cNvPr id="3" name="Picture 3"/>
          <p:cNvPicPr>
            <a:picLocks noChangeAspect="1"/>
          </p:cNvPicPr>
          <p:nvPr/>
        </p:nvPicPr>
        <p:blipFill>
          <a:blip r:embed="rId4"/>
          <a:srcRect/>
          <a:stretch>
            <a:fillRect/>
          </a:stretch>
        </p:blipFill>
        <p:spPr>
          <a:xfrm>
            <a:off x="1028700" y="2259932"/>
            <a:ext cx="11074343" cy="728176"/>
          </a:xfrm>
          <a:prstGeom prst="rect">
            <a:avLst/>
          </a:prstGeom>
        </p:spPr>
      </p:pic>
      <p:pic>
        <p:nvPicPr>
          <p:cNvPr id="4" name="Picture 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870845" y="7832522"/>
            <a:ext cx="1648620" cy="587508"/>
          </a:xfrm>
          <a:prstGeom prst="rect">
            <a:avLst/>
          </a:prstGeom>
        </p:spPr>
      </p:pic>
      <p:pic>
        <p:nvPicPr>
          <p:cNvPr id="5" name="Picture 5"/>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238346" flipH="1">
            <a:off x="14640527" y="7612119"/>
            <a:ext cx="1115818" cy="397637"/>
          </a:xfrm>
          <a:prstGeom prst="rect">
            <a:avLst/>
          </a:prstGeom>
        </p:spPr>
      </p:pic>
      <p:pic>
        <p:nvPicPr>
          <p:cNvPr id="6" name="Picture 6"/>
          <p:cNvPicPr>
            <a:picLocks noChangeAspect="1"/>
          </p:cNvPicPr>
          <p:nvPr/>
        </p:nvPicPr>
        <p:blipFill>
          <a:blip r:embed="rId7"/>
          <a:srcRect/>
          <a:stretch>
            <a:fillRect/>
          </a:stretch>
        </p:blipFill>
        <p:spPr>
          <a:xfrm>
            <a:off x="3906441" y="5941834"/>
            <a:ext cx="5672063" cy="3781375"/>
          </a:xfrm>
          <a:prstGeom prst="rect">
            <a:avLst/>
          </a:prstGeom>
        </p:spPr>
      </p:pic>
      <p:pic>
        <p:nvPicPr>
          <p:cNvPr id="7" name="Picture 7"/>
          <p:cNvPicPr>
            <a:picLocks noChangeAspect="1"/>
          </p:cNvPicPr>
          <p:nvPr/>
        </p:nvPicPr>
        <p:blipFill>
          <a:blip r:embed="rId8"/>
          <a:srcRect/>
          <a:stretch>
            <a:fillRect/>
          </a:stretch>
        </p:blipFill>
        <p:spPr>
          <a:xfrm>
            <a:off x="9912174" y="5536779"/>
            <a:ext cx="4381738" cy="4548316"/>
          </a:xfrm>
          <a:prstGeom prst="rect">
            <a:avLst/>
          </a:prstGeom>
        </p:spPr>
      </p:pic>
      <p:sp>
        <p:nvSpPr>
          <p:cNvPr id="8" name="TextBox 8"/>
          <p:cNvSpPr txBox="1"/>
          <p:nvPr/>
        </p:nvSpPr>
        <p:spPr>
          <a:xfrm>
            <a:off x="14917048" y="6583795"/>
            <a:ext cx="2892987" cy="828040"/>
          </a:xfrm>
          <a:prstGeom prst="rect">
            <a:avLst/>
          </a:prstGeom>
        </p:spPr>
        <p:txBody>
          <a:bodyPr lIns="0" tIns="0" rIns="0" bIns="0" rtlCol="0" anchor="t">
            <a:spAutoFit/>
          </a:bodyPr>
          <a:lstStyle/>
          <a:p>
            <a:pPr>
              <a:lnSpc>
                <a:spcPts val="3359"/>
              </a:lnSpc>
            </a:pPr>
            <a:r>
              <a:rPr lang="en-US" sz="2399">
                <a:solidFill>
                  <a:srgbClr val="272727"/>
                </a:solidFill>
                <a:latin typeface="Open Sauce Light"/>
              </a:rPr>
              <a:t>this what's df.info()</a:t>
            </a:r>
          </a:p>
          <a:p>
            <a:pPr marL="0" lvl="0" indent="0" algn="l">
              <a:lnSpc>
                <a:spcPts val="3359"/>
              </a:lnSpc>
              <a:spcBef>
                <a:spcPct val="0"/>
              </a:spcBef>
            </a:pPr>
            <a:r>
              <a:rPr lang="en-US" sz="2399">
                <a:solidFill>
                  <a:srgbClr val="272727"/>
                </a:solidFill>
                <a:latin typeface="Open Sauce Light"/>
              </a:rPr>
              <a:t>looks like</a:t>
            </a:r>
          </a:p>
        </p:txBody>
      </p:sp>
      <p:sp>
        <p:nvSpPr>
          <p:cNvPr id="9" name="TextBox 9"/>
          <p:cNvSpPr txBox="1"/>
          <p:nvPr/>
        </p:nvSpPr>
        <p:spPr>
          <a:xfrm>
            <a:off x="1028700" y="981075"/>
            <a:ext cx="7726897" cy="858837"/>
          </a:xfrm>
          <a:prstGeom prst="rect">
            <a:avLst/>
          </a:prstGeom>
        </p:spPr>
        <p:txBody>
          <a:bodyPr lIns="0" tIns="0" rIns="0" bIns="0" rtlCol="0" anchor="t">
            <a:spAutoFit/>
          </a:bodyPr>
          <a:lstStyle/>
          <a:p>
            <a:pPr marL="0" lvl="0" indent="0">
              <a:lnSpc>
                <a:spcPts val="6720"/>
              </a:lnSpc>
            </a:pPr>
            <a:r>
              <a:rPr lang="en-US" sz="5600">
                <a:solidFill>
                  <a:srgbClr val="272727"/>
                </a:solidFill>
                <a:latin typeface="Open Sauce"/>
              </a:rPr>
              <a:t>understanding data</a:t>
            </a:r>
          </a:p>
        </p:txBody>
      </p:sp>
      <p:sp>
        <p:nvSpPr>
          <p:cNvPr id="10" name="TextBox 10"/>
          <p:cNvSpPr txBox="1"/>
          <p:nvPr/>
        </p:nvSpPr>
        <p:spPr>
          <a:xfrm>
            <a:off x="1028700" y="3141935"/>
            <a:ext cx="7244222" cy="522287"/>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our data name is 'df', say hi to'df'.....</a:t>
            </a:r>
          </a:p>
        </p:txBody>
      </p:sp>
      <p:sp>
        <p:nvSpPr>
          <p:cNvPr id="11" name="TextBox 11"/>
          <p:cNvSpPr txBox="1"/>
          <p:nvPr/>
        </p:nvSpPr>
        <p:spPr>
          <a:xfrm>
            <a:off x="1028700" y="4067876"/>
            <a:ext cx="9331809" cy="1585913"/>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To begin this step, I use the info() to get a quick and dirty overview of variable datatypes and describe() to view some basic statistical.</a:t>
            </a:r>
          </a:p>
        </p:txBody>
      </p:sp>
      <p:sp>
        <p:nvSpPr>
          <p:cNvPr id="12" name="TextBox 12"/>
          <p:cNvSpPr txBox="1"/>
          <p:nvPr/>
        </p:nvSpPr>
        <p:spPr>
          <a:xfrm>
            <a:off x="807129" y="6583795"/>
            <a:ext cx="4085020" cy="1248727"/>
          </a:xfrm>
          <a:prstGeom prst="rect">
            <a:avLst/>
          </a:prstGeom>
        </p:spPr>
        <p:txBody>
          <a:bodyPr lIns="0" tIns="0" rIns="0" bIns="0" rtlCol="0" anchor="t">
            <a:spAutoFit/>
          </a:bodyPr>
          <a:lstStyle/>
          <a:p>
            <a:pPr>
              <a:lnSpc>
                <a:spcPts val="3359"/>
              </a:lnSpc>
            </a:pPr>
            <a:r>
              <a:rPr lang="en-US" sz="2399">
                <a:solidFill>
                  <a:srgbClr val="272727"/>
                </a:solidFill>
                <a:latin typeface="Open Sauce Light"/>
              </a:rPr>
              <a:t>this what's </a:t>
            </a:r>
          </a:p>
          <a:p>
            <a:pPr>
              <a:lnSpc>
                <a:spcPts val="3359"/>
              </a:lnSpc>
            </a:pPr>
            <a:r>
              <a:rPr lang="en-US" sz="2399">
                <a:solidFill>
                  <a:srgbClr val="272727"/>
                </a:solidFill>
                <a:latin typeface="Open Sauce Light"/>
              </a:rPr>
              <a:t>df.describe()</a:t>
            </a:r>
          </a:p>
          <a:p>
            <a:pPr marL="0" lvl="0" indent="0" algn="l">
              <a:lnSpc>
                <a:spcPts val="3359"/>
              </a:lnSpc>
              <a:spcBef>
                <a:spcPct val="0"/>
              </a:spcBef>
            </a:pPr>
            <a:r>
              <a:rPr lang="en-US" sz="2399">
                <a:solidFill>
                  <a:srgbClr val="272727"/>
                </a:solidFill>
                <a:latin typeface="Open Sauce Light"/>
              </a:rPr>
              <a:t>looks like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0800000">
            <a:off x="-368664" y="8039100"/>
            <a:ext cx="2438400" cy="2438400"/>
          </a:xfrm>
          <a:prstGeom prst="rect">
            <a:avLst/>
          </a:prstGeom>
        </p:spPr>
      </p:pic>
      <p:sp>
        <p:nvSpPr>
          <p:cNvPr id="3" name="TextBox 3"/>
          <p:cNvSpPr txBox="1"/>
          <p:nvPr/>
        </p:nvSpPr>
        <p:spPr>
          <a:xfrm>
            <a:off x="1028700" y="1019175"/>
            <a:ext cx="7726897" cy="858837"/>
          </a:xfrm>
          <a:prstGeom prst="rect">
            <a:avLst/>
          </a:prstGeom>
        </p:spPr>
        <p:txBody>
          <a:bodyPr lIns="0" tIns="0" rIns="0" bIns="0" rtlCol="0" anchor="t">
            <a:spAutoFit/>
          </a:bodyPr>
          <a:lstStyle/>
          <a:p>
            <a:pPr marL="0" lvl="0" indent="0">
              <a:lnSpc>
                <a:spcPts val="6720"/>
              </a:lnSpc>
            </a:pPr>
            <a:r>
              <a:rPr lang="en-US" sz="5600">
                <a:solidFill>
                  <a:srgbClr val="272727"/>
                </a:solidFill>
                <a:latin typeface="Open Sauce Bold"/>
              </a:rPr>
              <a:t>Data Cleaning</a:t>
            </a:r>
          </a:p>
        </p:txBody>
      </p:sp>
      <p:sp>
        <p:nvSpPr>
          <p:cNvPr id="4" name="TextBox 4"/>
          <p:cNvSpPr txBox="1"/>
          <p:nvPr/>
        </p:nvSpPr>
        <p:spPr>
          <a:xfrm>
            <a:off x="1028700" y="2369587"/>
            <a:ext cx="13205163" cy="10541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Data cleaning is the process of fixing or removing incorrect, corrupted, incorrectly formatted, duplicate, or incomplete data within a dataset.</a:t>
            </a:r>
          </a:p>
        </p:txBody>
      </p:sp>
      <p:sp>
        <p:nvSpPr>
          <p:cNvPr id="5" name="TextBox 5"/>
          <p:cNvSpPr txBox="1"/>
          <p:nvPr/>
        </p:nvSpPr>
        <p:spPr>
          <a:xfrm>
            <a:off x="1028700" y="4089400"/>
            <a:ext cx="13205163" cy="1054100"/>
          </a:xfrm>
          <a:prstGeom prst="rect">
            <a:avLst/>
          </a:prstGeom>
        </p:spPr>
        <p:txBody>
          <a:bodyPr lIns="0" tIns="0" rIns="0" bIns="0" rtlCol="0" anchor="t">
            <a:spAutoFit/>
          </a:bodyPr>
          <a:lstStyle/>
          <a:p>
            <a:pPr marL="0" lvl="0" indent="0" algn="l">
              <a:lnSpc>
                <a:spcPts val="4200"/>
              </a:lnSpc>
              <a:spcBef>
                <a:spcPct val="0"/>
              </a:spcBef>
            </a:pPr>
            <a:r>
              <a:rPr lang="en-US" sz="3000">
                <a:solidFill>
                  <a:srgbClr val="272727"/>
                </a:solidFill>
                <a:latin typeface="Open Sauce Light"/>
              </a:rPr>
              <a:t>This data is usually not necessary or helpful when it comes to analyzing data because it may hinder the process or provide inaccurate 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TotalTime>
  <Words>714</Words>
  <Application>Microsoft Office PowerPoint</Application>
  <PresentationFormat>Custom</PresentationFormat>
  <Paragraphs>71</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Open Sauce Light</vt:lpstr>
      <vt:lpstr>Open Sauce</vt:lpstr>
      <vt:lpstr>Telegraf</vt:lpstr>
      <vt:lpstr>Calibri</vt:lpstr>
      <vt:lpstr>Open Sauce Bold</vt:lpstr>
      <vt:lpstr>Open Sans Light</vt:lpstr>
      <vt:lpstr>Arial</vt:lpstr>
      <vt:lpstr>Open Sans</vt:lpstr>
      <vt:lpstr>Arimo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Song Recomendation System</dc:title>
  <dc:creator>luthfi raditya</dc:creator>
  <cp:lastModifiedBy>luthfi raditya</cp:lastModifiedBy>
  <cp:revision>6</cp:revision>
  <dcterms:created xsi:type="dcterms:W3CDTF">2006-08-16T00:00:00Z</dcterms:created>
  <dcterms:modified xsi:type="dcterms:W3CDTF">2021-05-11T10:50:36Z</dcterms:modified>
  <dc:identifier>DAEd-aNsVyY</dc:identifier>
</cp:coreProperties>
</file>